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orwester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Medium" panose="00000600000000000000" pitchFamily="2" charset="0"/>
      <p:regular r:id="rId18"/>
    </p:embeddedFont>
    <p:embeddedFont>
      <p:font typeface="Poppins Medium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22" autoAdjust="0"/>
  </p:normalViewPr>
  <p:slideViewPr>
    <p:cSldViewPr>
      <p:cViewPr varScale="1">
        <p:scale>
          <a:sx n="51" d="100"/>
          <a:sy n="51" d="100"/>
        </p:scale>
        <p:origin x="7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4.svg"/><Relationship Id="rId5" Type="http://schemas.openxmlformats.org/officeDocument/2006/relationships/image" Target="../media/image41.svg"/><Relationship Id="rId10" Type="http://schemas.openxmlformats.org/officeDocument/2006/relationships/image" Target="../media/image23.png"/><Relationship Id="rId4" Type="http://schemas.openxmlformats.org/officeDocument/2006/relationships/image" Target="../media/image40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1.svg"/><Relationship Id="rId5" Type="http://schemas.openxmlformats.org/officeDocument/2006/relationships/image" Target="../media/image29.sv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232" y="-140102"/>
            <a:ext cx="21094464" cy="10567204"/>
            <a:chOff x="0" y="0"/>
            <a:chExt cx="28125952" cy="1408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5" y="0"/>
                  </a:lnTo>
                  <a:lnTo>
                    <a:pt x="14089605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036346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6" y="0"/>
                  </a:lnTo>
                  <a:lnTo>
                    <a:pt x="14089606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 rot="-100148">
            <a:off x="4174709" y="1277134"/>
            <a:ext cx="9533066" cy="883029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75"/>
              </a:lnSpc>
            </a:pPr>
            <a:r>
              <a:rPr lang="en-US" sz="6544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DAILY ENERGY CONSUMPTION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1223" y="2309031"/>
            <a:ext cx="12996708" cy="87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7"/>
              </a:lnSpc>
            </a:pPr>
            <a:r>
              <a:rPr lang="en-US" sz="63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PREDICTION WITH MLFLOW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42946" y="5799385"/>
            <a:ext cx="22773892" cy="4661744"/>
            <a:chOff x="0" y="0"/>
            <a:chExt cx="30365189" cy="6215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40411" cy="6215659"/>
            </a:xfrm>
            <a:custGeom>
              <a:avLst/>
              <a:gdLst/>
              <a:ahLst/>
              <a:cxnLst/>
              <a:rect l="l" t="t" r="r" b="b"/>
              <a:pathLst>
                <a:path w="16040411" h="6215659">
                  <a:moveTo>
                    <a:pt x="0" y="0"/>
                  </a:moveTo>
                  <a:lnTo>
                    <a:pt x="16040411" y="0"/>
                  </a:lnTo>
                  <a:lnTo>
                    <a:pt x="16040411" y="6215659"/>
                  </a:lnTo>
                  <a:lnTo>
                    <a:pt x="0" y="621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4324778" y="0"/>
              <a:ext cx="16040411" cy="6215659"/>
            </a:xfrm>
            <a:custGeom>
              <a:avLst/>
              <a:gdLst/>
              <a:ahLst/>
              <a:cxnLst/>
              <a:rect l="l" t="t" r="r" b="b"/>
              <a:pathLst>
                <a:path w="16040411" h="6215659">
                  <a:moveTo>
                    <a:pt x="0" y="0"/>
                  </a:moveTo>
                  <a:lnTo>
                    <a:pt x="16040411" y="0"/>
                  </a:lnTo>
                  <a:lnTo>
                    <a:pt x="16040411" y="6215659"/>
                  </a:lnTo>
                  <a:lnTo>
                    <a:pt x="0" y="621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200400">
            <a:off x="693465" y="1007148"/>
            <a:ext cx="2299694" cy="3798294"/>
          </a:xfrm>
          <a:custGeom>
            <a:avLst/>
            <a:gdLst/>
            <a:ahLst/>
            <a:cxnLst/>
            <a:rect l="l" t="t" r="r" b="b"/>
            <a:pathLst>
              <a:path w="2299694" h="3798294">
                <a:moveTo>
                  <a:pt x="0" y="0"/>
                </a:moveTo>
                <a:lnTo>
                  <a:pt x="2299694" y="0"/>
                </a:lnTo>
                <a:lnTo>
                  <a:pt x="2299694" y="3798294"/>
                </a:lnTo>
                <a:lnTo>
                  <a:pt x="0" y="3798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424330" y="3788713"/>
            <a:ext cx="6698297" cy="8052058"/>
          </a:xfrm>
          <a:custGeom>
            <a:avLst/>
            <a:gdLst/>
            <a:ahLst/>
            <a:cxnLst/>
            <a:rect l="l" t="t" r="r" b="b"/>
            <a:pathLst>
              <a:path w="6698297" h="8052058">
                <a:moveTo>
                  <a:pt x="0" y="0"/>
                </a:moveTo>
                <a:lnTo>
                  <a:pt x="6698297" y="0"/>
                </a:lnTo>
                <a:lnTo>
                  <a:pt x="6698297" y="8052058"/>
                </a:lnTo>
                <a:lnTo>
                  <a:pt x="0" y="8052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-455463" y="8937756"/>
            <a:ext cx="2298775" cy="1218435"/>
          </a:xfrm>
          <a:custGeom>
            <a:avLst/>
            <a:gdLst/>
            <a:ahLst/>
            <a:cxnLst/>
            <a:rect l="l" t="t" r="r" b="b"/>
            <a:pathLst>
              <a:path w="2298775" h="1218435">
                <a:moveTo>
                  <a:pt x="2298775" y="0"/>
                </a:moveTo>
                <a:lnTo>
                  <a:pt x="0" y="0"/>
                </a:lnTo>
                <a:lnTo>
                  <a:pt x="0" y="1218435"/>
                </a:lnTo>
                <a:lnTo>
                  <a:pt x="2298775" y="1218435"/>
                </a:lnTo>
                <a:lnTo>
                  <a:pt x="229877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631" b="-347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35000" y="8937756"/>
            <a:ext cx="2298775" cy="1218435"/>
          </a:xfrm>
          <a:custGeom>
            <a:avLst/>
            <a:gdLst/>
            <a:ahLst/>
            <a:cxnLst/>
            <a:rect l="l" t="t" r="r" b="b"/>
            <a:pathLst>
              <a:path w="2298775" h="1218435">
                <a:moveTo>
                  <a:pt x="0" y="0"/>
                </a:moveTo>
                <a:lnTo>
                  <a:pt x="2298775" y="0"/>
                </a:lnTo>
                <a:lnTo>
                  <a:pt x="2298775" y="1218435"/>
                </a:lnTo>
                <a:lnTo>
                  <a:pt x="0" y="12184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631" b="-347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2888863" y="4772022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10100" y="4400544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2" y="0"/>
                </a:lnTo>
                <a:lnTo>
                  <a:pt x="4393822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95033" y="3632314"/>
            <a:ext cx="8897933" cy="122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63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Done by: Ayah Kouider</a:t>
            </a:r>
          </a:p>
          <a:p>
            <a:pPr algn="ctr">
              <a:lnSpc>
                <a:spcPts val="3187"/>
              </a:lnSpc>
            </a:pPr>
            <a:r>
              <a:rPr lang="en-US" sz="2634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Student ID :2104620</a:t>
            </a:r>
          </a:p>
          <a:p>
            <a:pPr algn="ctr">
              <a:lnSpc>
                <a:spcPts val="3187"/>
              </a:lnSpc>
            </a:pPr>
            <a:endParaRPr lang="en-US" sz="2634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" name="Freeform 17"/>
          <p:cNvSpPr/>
          <p:nvPr/>
        </p:nvSpPr>
        <p:spPr>
          <a:xfrm rot="-233728" flipH="1">
            <a:off x="3609523" y="4894643"/>
            <a:ext cx="2136626" cy="341860"/>
          </a:xfrm>
          <a:custGeom>
            <a:avLst/>
            <a:gdLst/>
            <a:ahLst/>
            <a:cxnLst/>
            <a:rect l="l" t="t" r="r" b="b"/>
            <a:pathLst>
              <a:path w="2136626" h="341860">
                <a:moveTo>
                  <a:pt x="2136626" y="0"/>
                </a:moveTo>
                <a:lnTo>
                  <a:pt x="0" y="0"/>
                </a:lnTo>
                <a:lnTo>
                  <a:pt x="0" y="341861"/>
                </a:lnTo>
                <a:lnTo>
                  <a:pt x="2136626" y="341861"/>
                </a:lnTo>
                <a:lnTo>
                  <a:pt x="213662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13565">
            <a:off x="11801400" y="5168936"/>
            <a:ext cx="2136626" cy="341860"/>
          </a:xfrm>
          <a:custGeom>
            <a:avLst/>
            <a:gdLst/>
            <a:ahLst/>
            <a:cxnLst/>
            <a:rect l="l" t="t" r="r" b="b"/>
            <a:pathLst>
              <a:path w="2136626" h="341860">
                <a:moveTo>
                  <a:pt x="0" y="0"/>
                </a:moveTo>
                <a:lnTo>
                  <a:pt x="2136626" y="0"/>
                </a:lnTo>
                <a:lnTo>
                  <a:pt x="2136626" y="341860"/>
                </a:lnTo>
                <a:lnTo>
                  <a:pt x="0" y="3418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749132" y="943383"/>
            <a:ext cx="2299694" cy="3798294"/>
          </a:xfrm>
          <a:custGeom>
            <a:avLst/>
            <a:gdLst/>
            <a:ahLst/>
            <a:cxnLst/>
            <a:rect l="l" t="t" r="r" b="b"/>
            <a:pathLst>
              <a:path w="2299694" h="3798294">
                <a:moveTo>
                  <a:pt x="0" y="0"/>
                </a:moveTo>
                <a:lnTo>
                  <a:pt x="2299694" y="0"/>
                </a:lnTo>
                <a:lnTo>
                  <a:pt x="2299694" y="3798293"/>
                </a:lnTo>
                <a:lnTo>
                  <a:pt x="0" y="37982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56340" y="7266894"/>
            <a:ext cx="11575321" cy="1527946"/>
            <a:chOff x="0" y="0"/>
            <a:chExt cx="3346653" cy="4417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6653" cy="441759"/>
            </a:xfrm>
            <a:custGeom>
              <a:avLst/>
              <a:gdLst/>
              <a:ahLst/>
              <a:cxnLst/>
              <a:rect l="l" t="t" r="r" b="b"/>
              <a:pathLst>
                <a:path w="3346653" h="441759">
                  <a:moveTo>
                    <a:pt x="12039" y="0"/>
                  </a:moveTo>
                  <a:lnTo>
                    <a:pt x="3334614" y="0"/>
                  </a:lnTo>
                  <a:cubicBezTo>
                    <a:pt x="3341263" y="0"/>
                    <a:pt x="3346653" y="5390"/>
                    <a:pt x="3346653" y="12039"/>
                  </a:cubicBezTo>
                  <a:lnTo>
                    <a:pt x="3346653" y="429720"/>
                  </a:lnTo>
                  <a:cubicBezTo>
                    <a:pt x="3346653" y="436369"/>
                    <a:pt x="3341263" y="441759"/>
                    <a:pt x="3334614" y="441759"/>
                  </a:cubicBezTo>
                  <a:lnTo>
                    <a:pt x="12039" y="441759"/>
                  </a:lnTo>
                  <a:cubicBezTo>
                    <a:pt x="5390" y="441759"/>
                    <a:pt x="0" y="436369"/>
                    <a:pt x="0" y="429720"/>
                  </a:cubicBezTo>
                  <a:lnTo>
                    <a:pt x="0" y="12039"/>
                  </a:lnTo>
                  <a:cubicBezTo>
                    <a:pt x="0" y="5390"/>
                    <a:pt x="5390" y="0"/>
                    <a:pt x="12039" y="0"/>
                  </a:cubicBezTo>
                  <a:close/>
                </a:path>
              </a:pathLst>
            </a:custGeom>
            <a:solidFill>
              <a:srgbClr val="C3D8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346653" cy="460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r>
                <a:rPr lang="en-US" sz="2634" b="1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mlflow models serve -m runs:/&lt;run_id&gt;/model --port 5000</a:t>
              </a:r>
            </a:p>
            <a:p>
              <a:pPr algn="ctr">
                <a:lnSpc>
                  <a:spcPts val="3187"/>
                </a:lnSpc>
              </a:pPr>
              <a:endParaRPr lang="en-US" sz="2634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3426088"/>
            <a:ext cx="7942344" cy="2940751"/>
          </a:xfrm>
          <a:custGeom>
            <a:avLst/>
            <a:gdLst/>
            <a:ahLst/>
            <a:cxnLst/>
            <a:rect l="l" t="t" r="r" b="b"/>
            <a:pathLst>
              <a:path w="7942344" h="2940751">
                <a:moveTo>
                  <a:pt x="0" y="0"/>
                </a:moveTo>
                <a:lnTo>
                  <a:pt x="7942344" y="0"/>
                </a:lnTo>
                <a:lnTo>
                  <a:pt x="7942344" y="2940752"/>
                </a:lnTo>
                <a:lnTo>
                  <a:pt x="0" y="29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702" t="-105913" r="-34974" b="-594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 rot="-100148">
            <a:off x="5279530" y="831811"/>
            <a:ext cx="6953397" cy="159329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MODEL REGISTRY AND DEPLOYMENT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397513"/>
            <a:ext cx="6968747" cy="347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40" lvl="1" indent="-301870" algn="l">
              <a:lnSpc>
                <a:spcPts val="3383"/>
              </a:lnSpc>
              <a:buFont typeface="Arial"/>
              <a:buChar char="•"/>
            </a:pPr>
            <a:r>
              <a:rPr lang="en-US" sz="27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Registered best model in MLFlow  model registry. </a:t>
            </a:r>
          </a:p>
          <a:p>
            <a:pPr algn="l">
              <a:lnSpc>
                <a:spcPts val="3383"/>
              </a:lnSpc>
            </a:pPr>
            <a:endParaRPr lang="en-US" sz="279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3740" lvl="1" indent="-301870" algn="l">
              <a:lnSpc>
                <a:spcPts val="3383"/>
              </a:lnSpc>
              <a:buFont typeface="Arial"/>
              <a:buChar char="•"/>
            </a:pPr>
            <a:r>
              <a:rPr lang="en-US" sz="27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Moved model to production stage.</a:t>
            </a:r>
          </a:p>
          <a:p>
            <a:pPr algn="l">
              <a:lnSpc>
                <a:spcPts val="3383"/>
              </a:lnSpc>
            </a:pPr>
            <a:endParaRPr lang="en-US" sz="279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3740" lvl="1" indent="-301870" algn="l">
              <a:lnSpc>
                <a:spcPts val="3383"/>
              </a:lnSpc>
              <a:buFont typeface="Arial"/>
              <a:buChar char="•"/>
            </a:pPr>
            <a:r>
              <a:rPr lang="en-US" sz="27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Deployed the model using </a:t>
            </a:r>
            <a:r>
              <a:rPr lang="en-US" sz="2796" b="1" i="1" u="sng">
                <a:solidFill>
                  <a:srgbClr val="FFFFFF"/>
                </a:solidFill>
                <a:latin typeface="Poppins Medium Italics"/>
                <a:ea typeface="Poppins Medium Italics"/>
                <a:cs typeface="Poppins Medium Italics"/>
                <a:sym typeface="Poppins Medium Italics"/>
              </a:rPr>
              <a:t>serve</a:t>
            </a:r>
            <a:r>
              <a:rPr lang="en-US" sz="2796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functionality.</a:t>
            </a:r>
          </a:p>
          <a:p>
            <a:pPr algn="l">
              <a:lnSpc>
                <a:spcPts val="3383"/>
              </a:lnSpc>
            </a:pPr>
            <a:endParaRPr lang="en-US" sz="2796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6411" y="2766445"/>
            <a:ext cx="4751907" cy="3749999"/>
          </a:xfrm>
          <a:custGeom>
            <a:avLst/>
            <a:gdLst/>
            <a:ahLst/>
            <a:cxnLst/>
            <a:rect l="l" t="t" r="r" b="b"/>
            <a:pathLst>
              <a:path w="4751907" h="3749999">
                <a:moveTo>
                  <a:pt x="0" y="0"/>
                </a:moveTo>
                <a:lnTo>
                  <a:pt x="4751907" y="0"/>
                </a:lnTo>
                <a:lnTo>
                  <a:pt x="4751907" y="3749999"/>
                </a:lnTo>
                <a:lnTo>
                  <a:pt x="0" y="3749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52" t="-102152" r="-174676" b="-551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100148">
            <a:off x="5344525" y="967447"/>
            <a:ext cx="6270291" cy="81406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MODEL MONITORING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88718"/>
            <a:ext cx="6435921" cy="347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Sent test data to model using request.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Created a monitoring run and collected prediction.</a:t>
            </a:r>
          </a:p>
          <a:p>
            <a:pPr algn="ctr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Compared with actual data and logged metrics.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00148">
            <a:off x="6427777" y="1183844"/>
            <a:ext cx="5432446" cy="81406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IMPROVEMENTS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52763" y="3123112"/>
            <a:ext cx="10700309" cy="261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388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Set up automatic retraining pipelines.</a:t>
            </a:r>
          </a:p>
          <a:p>
            <a:pPr algn="l">
              <a:lnSpc>
                <a:spcPts val="3388"/>
              </a:lnSpc>
            </a:pPr>
            <a:endParaRPr lang="en-US" sz="280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21" lvl="1" indent="-302261" algn="l">
              <a:lnSpc>
                <a:spcPts val="3388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real-time monitoring.</a:t>
            </a:r>
          </a:p>
          <a:p>
            <a:pPr algn="l">
              <a:lnSpc>
                <a:spcPts val="3388"/>
              </a:lnSpc>
            </a:pPr>
            <a:endParaRPr lang="en-US" sz="280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21" lvl="1" indent="-302261" algn="l">
              <a:lnSpc>
                <a:spcPts val="3388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Implement automatic alerts for performance degradation.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232" y="-140102"/>
            <a:ext cx="21094464" cy="10567204"/>
            <a:chOff x="0" y="0"/>
            <a:chExt cx="28125952" cy="1408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5" y="0"/>
                  </a:lnTo>
                  <a:lnTo>
                    <a:pt x="14089605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036346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6" y="0"/>
                  </a:lnTo>
                  <a:lnTo>
                    <a:pt x="14089606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9619" y="9429720"/>
            <a:ext cx="20367859" cy="3086100"/>
            <a:chOff x="0" y="0"/>
            <a:chExt cx="53643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64375" cy="812800"/>
            </a:xfrm>
            <a:custGeom>
              <a:avLst/>
              <a:gdLst/>
              <a:ahLst/>
              <a:cxnLst/>
              <a:rect l="l" t="t" r="r" b="b"/>
              <a:pathLst>
                <a:path w="5364375" h="812800">
                  <a:moveTo>
                    <a:pt x="0" y="0"/>
                  </a:moveTo>
                  <a:lnTo>
                    <a:pt x="5364375" y="0"/>
                  </a:lnTo>
                  <a:lnTo>
                    <a:pt x="53643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36437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12357" y="-565602"/>
            <a:ext cx="10725092" cy="12892689"/>
          </a:xfrm>
          <a:custGeom>
            <a:avLst/>
            <a:gdLst/>
            <a:ahLst/>
            <a:cxnLst/>
            <a:rect l="l" t="t" r="r" b="b"/>
            <a:pathLst>
              <a:path w="10725092" h="12892689">
                <a:moveTo>
                  <a:pt x="0" y="0"/>
                </a:moveTo>
                <a:lnTo>
                  <a:pt x="10725092" y="0"/>
                </a:lnTo>
                <a:lnTo>
                  <a:pt x="10725092" y="12892689"/>
                </a:lnTo>
                <a:lnTo>
                  <a:pt x="0" y="12892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3359568"/>
            <a:ext cx="5056037" cy="87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5"/>
              </a:lnSpc>
            </a:pPr>
            <a:r>
              <a:rPr lang="en-US" sz="291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 you have any questions?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510391"/>
            <a:ext cx="6035032" cy="17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7"/>
              </a:lnSpc>
            </a:pPr>
            <a:r>
              <a:rPr lang="en-US" sz="63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THANK YOU FOR LISTENING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53185" y="7801289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33728" flipH="1">
            <a:off x="-2097664" y="6519603"/>
            <a:ext cx="6501699" cy="1040272"/>
          </a:xfrm>
          <a:custGeom>
            <a:avLst/>
            <a:gdLst/>
            <a:ahLst/>
            <a:cxnLst/>
            <a:rect l="l" t="t" r="r" b="b"/>
            <a:pathLst>
              <a:path w="6501699" h="1040272">
                <a:moveTo>
                  <a:pt x="6501699" y="0"/>
                </a:moveTo>
                <a:lnTo>
                  <a:pt x="0" y="0"/>
                </a:lnTo>
                <a:lnTo>
                  <a:pt x="0" y="1040272"/>
                </a:lnTo>
                <a:lnTo>
                  <a:pt x="6501699" y="1040272"/>
                </a:lnTo>
                <a:lnTo>
                  <a:pt x="650169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13565">
            <a:off x="15093079" y="859889"/>
            <a:ext cx="6940652" cy="1110504"/>
          </a:xfrm>
          <a:custGeom>
            <a:avLst/>
            <a:gdLst/>
            <a:ahLst/>
            <a:cxnLst/>
            <a:rect l="l" t="t" r="r" b="b"/>
            <a:pathLst>
              <a:path w="6940652" h="1110504">
                <a:moveTo>
                  <a:pt x="0" y="0"/>
                </a:moveTo>
                <a:lnTo>
                  <a:pt x="6940652" y="0"/>
                </a:lnTo>
                <a:lnTo>
                  <a:pt x="6940652" y="1110504"/>
                </a:lnTo>
                <a:lnTo>
                  <a:pt x="0" y="1110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232" y="-140102"/>
            <a:ext cx="21094464" cy="10567204"/>
            <a:chOff x="0" y="0"/>
            <a:chExt cx="28125952" cy="1408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5" y="0"/>
                  </a:lnTo>
                  <a:lnTo>
                    <a:pt x="14089605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036346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6" y="0"/>
                  </a:lnTo>
                  <a:lnTo>
                    <a:pt x="14089606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171777">
            <a:off x="4852617" y="1591740"/>
            <a:ext cx="4765653" cy="4765653"/>
          </a:xfrm>
          <a:custGeom>
            <a:avLst/>
            <a:gdLst/>
            <a:ahLst/>
            <a:cxnLst/>
            <a:rect l="l" t="t" r="r" b="b"/>
            <a:pathLst>
              <a:path w="4765653" h="4765653">
                <a:moveTo>
                  <a:pt x="0" y="0"/>
                </a:moveTo>
                <a:lnTo>
                  <a:pt x="4765652" y="0"/>
                </a:lnTo>
                <a:lnTo>
                  <a:pt x="4765652" y="4765653"/>
                </a:lnTo>
                <a:lnTo>
                  <a:pt x="0" y="4765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449619" y="9429720"/>
            <a:ext cx="20367859" cy="3086100"/>
            <a:chOff x="0" y="0"/>
            <a:chExt cx="5364375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64375" cy="812800"/>
            </a:xfrm>
            <a:custGeom>
              <a:avLst/>
              <a:gdLst/>
              <a:ahLst/>
              <a:cxnLst/>
              <a:rect l="l" t="t" r="r" b="b"/>
              <a:pathLst>
                <a:path w="5364375" h="812800">
                  <a:moveTo>
                    <a:pt x="0" y="0"/>
                  </a:moveTo>
                  <a:lnTo>
                    <a:pt x="5364375" y="0"/>
                  </a:lnTo>
                  <a:lnTo>
                    <a:pt x="53643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36437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77112" y="5728866"/>
            <a:ext cx="5463431" cy="4114800"/>
          </a:xfrm>
          <a:custGeom>
            <a:avLst/>
            <a:gdLst/>
            <a:ahLst/>
            <a:cxnLst/>
            <a:rect l="l" t="t" r="r" b="b"/>
            <a:pathLst>
              <a:path w="5463431" h="4114800">
                <a:moveTo>
                  <a:pt x="0" y="0"/>
                </a:moveTo>
                <a:lnTo>
                  <a:pt x="5463431" y="0"/>
                </a:lnTo>
                <a:lnTo>
                  <a:pt x="5463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162936" y="3048000"/>
            <a:ext cx="6904110" cy="555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2"/>
              </a:lnSpc>
            </a:pPr>
            <a:r>
              <a:rPr lang="en-US" sz="4200">
                <a:solidFill>
                  <a:srgbClr val="FFEEDD"/>
                </a:solidFill>
                <a:latin typeface="Norwester"/>
                <a:ea typeface="Norwester"/>
                <a:cs typeface="Norwester"/>
                <a:sym typeface="Norwester"/>
              </a:rPr>
              <a:t>Challenges: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High variability in energy consumption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Lack of real time insights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Data from Multiple Sources</a:t>
            </a:r>
          </a:p>
          <a:p>
            <a:pPr algn="l">
              <a:lnSpc>
                <a:spcPts val="3667"/>
              </a:lnSpc>
            </a:pPr>
            <a:endParaRPr lang="en-US" sz="2799">
              <a:solidFill>
                <a:srgbClr val="FFEED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502"/>
              </a:lnSpc>
            </a:pPr>
            <a:r>
              <a:rPr lang="en-US" sz="4200">
                <a:solidFill>
                  <a:srgbClr val="FFEEDD"/>
                </a:solidFill>
                <a:latin typeface="Norwester"/>
                <a:ea typeface="Norwester"/>
                <a:cs typeface="Norwester"/>
                <a:sym typeface="Norwester"/>
              </a:rPr>
              <a:t>Uses: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Demand forcasting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Energy efficiency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Anomaly Detection</a:t>
            </a:r>
          </a:p>
          <a:p>
            <a:pPr marL="604519" lvl="1" indent="-302260" algn="l">
              <a:lnSpc>
                <a:spcPts val="3667"/>
              </a:lnSpc>
              <a:buFont typeface="Arial"/>
              <a:buChar char="•"/>
            </a:pPr>
            <a:r>
              <a:rPr lang="en-US" sz="2799">
                <a:solidFill>
                  <a:srgbClr val="FFEEDD"/>
                </a:solidFill>
                <a:latin typeface="Poppins"/>
                <a:ea typeface="Poppins"/>
                <a:cs typeface="Poppins"/>
                <a:sym typeface="Poppins"/>
              </a:rPr>
              <a:t>Smart building management.</a:t>
            </a:r>
          </a:p>
        </p:txBody>
      </p:sp>
      <p:sp>
        <p:nvSpPr>
          <p:cNvPr id="11" name="TextBox 11"/>
          <p:cNvSpPr txBox="1"/>
          <p:nvPr/>
        </p:nvSpPr>
        <p:spPr>
          <a:xfrm rot="-100148">
            <a:off x="10344216" y="1027574"/>
            <a:ext cx="3833852" cy="1577034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931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PROBLEM STATEMENT</a:t>
            </a:r>
          </a:p>
        </p:txBody>
      </p:sp>
      <p:sp>
        <p:nvSpPr>
          <p:cNvPr id="12" name="Freeform 12"/>
          <p:cNvSpPr/>
          <p:nvPr/>
        </p:nvSpPr>
        <p:spPr>
          <a:xfrm rot="-435936">
            <a:off x="1504439" y="2274326"/>
            <a:ext cx="2627023" cy="2948699"/>
          </a:xfrm>
          <a:custGeom>
            <a:avLst/>
            <a:gdLst/>
            <a:ahLst/>
            <a:cxnLst/>
            <a:rect l="l" t="t" r="r" b="b"/>
            <a:pathLst>
              <a:path w="2627023" h="2948699">
                <a:moveTo>
                  <a:pt x="0" y="0"/>
                </a:moveTo>
                <a:lnTo>
                  <a:pt x="2627023" y="0"/>
                </a:lnTo>
                <a:lnTo>
                  <a:pt x="2627023" y="2948699"/>
                </a:lnTo>
                <a:lnTo>
                  <a:pt x="0" y="2948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319288" y="8458004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33728" flipH="1">
            <a:off x="-2222150" y="508564"/>
            <a:ext cx="6501699" cy="1040272"/>
          </a:xfrm>
          <a:custGeom>
            <a:avLst/>
            <a:gdLst/>
            <a:ahLst/>
            <a:cxnLst/>
            <a:rect l="l" t="t" r="r" b="b"/>
            <a:pathLst>
              <a:path w="6501699" h="1040272">
                <a:moveTo>
                  <a:pt x="6501700" y="0"/>
                </a:moveTo>
                <a:lnTo>
                  <a:pt x="0" y="0"/>
                </a:lnTo>
                <a:lnTo>
                  <a:pt x="0" y="1040272"/>
                </a:lnTo>
                <a:lnTo>
                  <a:pt x="6501700" y="1040272"/>
                </a:lnTo>
                <a:lnTo>
                  <a:pt x="65017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13565">
            <a:off x="13843377" y="666197"/>
            <a:ext cx="6940652" cy="1110504"/>
          </a:xfrm>
          <a:custGeom>
            <a:avLst/>
            <a:gdLst/>
            <a:ahLst/>
            <a:cxnLst/>
            <a:rect l="l" t="t" r="r" b="b"/>
            <a:pathLst>
              <a:path w="6940652" h="1110504">
                <a:moveTo>
                  <a:pt x="0" y="0"/>
                </a:moveTo>
                <a:lnTo>
                  <a:pt x="6940653" y="0"/>
                </a:lnTo>
                <a:lnTo>
                  <a:pt x="6940653" y="1110504"/>
                </a:lnTo>
                <a:lnTo>
                  <a:pt x="0" y="1110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00148">
            <a:off x="1054623" y="879687"/>
            <a:ext cx="16185142" cy="1577034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931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DATASET: INDIVIDUAL HOUSEHOLD ELECTRIC POWER CONSUMPTION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85554"/>
            <a:ext cx="6722727" cy="541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7"/>
              </a:lnSpc>
            </a:pPr>
            <a:r>
              <a:rPr lang="en-US" sz="4237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Features:</a:t>
            </a: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Global_active_power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Global_reactive_power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Voltage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Global_intensity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Sub_metering_1/2/3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 and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0401" y="3385554"/>
            <a:ext cx="4565968" cy="10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</a:pPr>
            <a:r>
              <a:rPr lang="en-US" sz="423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Target:</a:t>
            </a:r>
          </a:p>
          <a:p>
            <a:pPr marL="604519" lvl="1" indent="-302260" algn="ctr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Global_active_power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9277" y="6206747"/>
            <a:ext cx="11751157" cy="3051553"/>
          </a:xfrm>
          <a:custGeom>
            <a:avLst/>
            <a:gdLst/>
            <a:ahLst/>
            <a:cxnLst/>
            <a:rect l="l" t="t" r="r" b="b"/>
            <a:pathLst>
              <a:path w="11751157" h="3051553">
                <a:moveTo>
                  <a:pt x="0" y="0"/>
                </a:moveTo>
                <a:lnTo>
                  <a:pt x="11751156" y="0"/>
                </a:lnTo>
                <a:lnTo>
                  <a:pt x="11751156" y="3051553"/>
                </a:lnTo>
                <a:lnTo>
                  <a:pt x="0" y="305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75" t="-133780" r="-13203" b="-61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100148">
            <a:off x="5438581" y="821782"/>
            <a:ext cx="6732548" cy="802345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931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DATA PREPROCESSING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5054" y="2854339"/>
            <a:ext cx="13138943" cy="3055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Handles missing vallues.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Converted 'Date' and 'Time' into datetime type.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Resampled the data from hourly to daily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Added lag features to capture trends.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232" y="-140102"/>
            <a:ext cx="21094464" cy="10567204"/>
            <a:chOff x="0" y="0"/>
            <a:chExt cx="28125952" cy="1408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5" y="0"/>
                  </a:lnTo>
                  <a:lnTo>
                    <a:pt x="14089605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036346" y="0"/>
              <a:ext cx="14089605" cy="14089605"/>
            </a:xfrm>
            <a:custGeom>
              <a:avLst/>
              <a:gdLst/>
              <a:ahLst/>
              <a:cxnLst/>
              <a:rect l="l" t="t" r="r" b="b"/>
              <a:pathLst>
                <a:path w="14089605" h="14089605">
                  <a:moveTo>
                    <a:pt x="0" y="0"/>
                  </a:moveTo>
                  <a:lnTo>
                    <a:pt x="14089606" y="0"/>
                  </a:lnTo>
                  <a:lnTo>
                    <a:pt x="14089606" y="14089605"/>
                  </a:lnTo>
                  <a:lnTo>
                    <a:pt x="0" y="1408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9619" y="9429720"/>
            <a:ext cx="20367859" cy="3086100"/>
            <a:chOff x="0" y="0"/>
            <a:chExt cx="53643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64375" cy="812800"/>
            </a:xfrm>
            <a:custGeom>
              <a:avLst/>
              <a:gdLst/>
              <a:ahLst/>
              <a:cxnLst/>
              <a:rect l="l" t="t" r="r" b="b"/>
              <a:pathLst>
                <a:path w="5364375" h="812800">
                  <a:moveTo>
                    <a:pt x="0" y="0"/>
                  </a:moveTo>
                  <a:lnTo>
                    <a:pt x="5364375" y="0"/>
                  </a:lnTo>
                  <a:lnTo>
                    <a:pt x="536437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36437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840866" y="4405774"/>
            <a:ext cx="4393823" cy="742956"/>
          </a:xfrm>
          <a:custGeom>
            <a:avLst/>
            <a:gdLst/>
            <a:ahLst/>
            <a:cxnLst/>
            <a:rect l="l" t="t" r="r" b="b"/>
            <a:pathLst>
              <a:path w="4393823" h="742956">
                <a:moveTo>
                  <a:pt x="0" y="0"/>
                </a:moveTo>
                <a:lnTo>
                  <a:pt x="4393823" y="0"/>
                </a:lnTo>
                <a:lnTo>
                  <a:pt x="4393823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233728" flipH="1">
            <a:off x="-2395185" y="8764079"/>
            <a:ext cx="6501699" cy="1040272"/>
          </a:xfrm>
          <a:custGeom>
            <a:avLst/>
            <a:gdLst/>
            <a:ahLst/>
            <a:cxnLst/>
            <a:rect l="l" t="t" r="r" b="b"/>
            <a:pathLst>
              <a:path w="6501699" h="1040272">
                <a:moveTo>
                  <a:pt x="6501699" y="0"/>
                </a:moveTo>
                <a:lnTo>
                  <a:pt x="0" y="0"/>
                </a:lnTo>
                <a:lnTo>
                  <a:pt x="0" y="1040272"/>
                </a:lnTo>
                <a:lnTo>
                  <a:pt x="6501699" y="1040272"/>
                </a:lnTo>
                <a:lnTo>
                  <a:pt x="650169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3565">
            <a:off x="13843377" y="666197"/>
            <a:ext cx="6940652" cy="1110504"/>
          </a:xfrm>
          <a:custGeom>
            <a:avLst/>
            <a:gdLst/>
            <a:ahLst/>
            <a:cxnLst/>
            <a:rect l="l" t="t" r="r" b="b"/>
            <a:pathLst>
              <a:path w="6940652" h="1110504">
                <a:moveTo>
                  <a:pt x="0" y="0"/>
                </a:moveTo>
                <a:lnTo>
                  <a:pt x="6940653" y="0"/>
                </a:lnTo>
                <a:lnTo>
                  <a:pt x="6940653" y="1110504"/>
                </a:lnTo>
                <a:lnTo>
                  <a:pt x="0" y="1110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52957" y="36408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1433162"/>
            <a:ext cx="7520383" cy="170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7"/>
              </a:lnSpc>
            </a:pPr>
            <a:r>
              <a:rPr lang="en-US" sz="6399">
                <a:solidFill>
                  <a:srgbClr val="FFEEDD"/>
                </a:solidFill>
                <a:latin typeface="Norwester"/>
                <a:ea typeface="Norwester"/>
                <a:cs typeface="Norwester"/>
                <a:sym typeface="Norwester"/>
              </a:rPr>
              <a:t>MODEL TRAINING AND MONITORING</a:t>
            </a:r>
          </a:p>
        </p:txBody>
      </p:sp>
      <p:sp>
        <p:nvSpPr>
          <p:cNvPr id="13" name="TextBox 13"/>
          <p:cNvSpPr txBox="1"/>
          <p:nvPr/>
        </p:nvSpPr>
        <p:spPr>
          <a:xfrm rot="-100148">
            <a:off x="5002845" y="3022292"/>
            <a:ext cx="4515349" cy="81406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WITH MLFLOW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6214" y="2012811"/>
            <a:ext cx="3035618" cy="5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Training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69826" y="3612226"/>
            <a:ext cx="4928394" cy="5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Hyperparameter Tuning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80190" y="5208362"/>
            <a:ext cx="2907665" cy="5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registry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36968" y="8515855"/>
            <a:ext cx="2394109" cy="5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Monitoring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16073" y="6804498"/>
            <a:ext cx="4235899" cy="51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2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Deployment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3434023" y="2523097"/>
            <a:ext cx="34218" cy="104814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3434023" y="4122512"/>
            <a:ext cx="0" cy="11144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3434023" y="5718648"/>
            <a:ext cx="0" cy="11144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3434023" y="7472010"/>
            <a:ext cx="0" cy="10724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19534" y="3597497"/>
            <a:ext cx="9857932" cy="3410629"/>
          </a:xfrm>
          <a:custGeom>
            <a:avLst/>
            <a:gdLst/>
            <a:ahLst/>
            <a:cxnLst/>
            <a:rect l="l" t="t" r="r" b="b"/>
            <a:pathLst>
              <a:path w="9857932" h="3410629">
                <a:moveTo>
                  <a:pt x="0" y="0"/>
                </a:moveTo>
                <a:lnTo>
                  <a:pt x="9857932" y="0"/>
                </a:lnTo>
                <a:lnTo>
                  <a:pt x="9857932" y="3410628"/>
                </a:lnTo>
                <a:lnTo>
                  <a:pt x="0" y="3410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435" t="-189387" r="-87676" b="-13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100148">
            <a:off x="5573259" y="1110681"/>
            <a:ext cx="5640847" cy="814060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MODEL TRAINING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470518"/>
            <a:ext cx="3749040" cy="36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42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Models Trained:</a:t>
            </a: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Linear Regression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XGBoost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 Forest</a:t>
            </a:r>
          </a:p>
          <a:p>
            <a:pPr algn="l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SVM/SVR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5713" y="2402941"/>
            <a:ext cx="12229976" cy="5481117"/>
          </a:xfrm>
          <a:custGeom>
            <a:avLst/>
            <a:gdLst/>
            <a:ahLst/>
            <a:cxnLst/>
            <a:rect l="l" t="t" r="r" b="b"/>
            <a:pathLst>
              <a:path w="12229976" h="5481117">
                <a:moveTo>
                  <a:pt x="0" y="0"/>
                </a:moveTo>
                <a:lnTo>
                  <a:pt x="12229977" y="0"/>
                </a:lnTo>
                <a:lnTo>
                  <a:pt x="12229977" y="5481118"/>
                </a:lnTo>
                <a:lnTo>
                  <a:pt x="0" y="548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322" t="-109870" r="-3342" b="-1939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0488" y="2412590"/>
            <a:ext cx="6055633" cy="6373065"/>
          </a:xfrm>
          <a:custGeom>
            <a:avLst/>
            <a:gdLst/>
            <a:ahLst/>
            <a:cxnLst/>
            <a:rect l="l" t="t" r="r" b="b"/>
            <a:pathLst>
              <a:path w="6055633" h="6373065">
                <a:moveTo>
                  <a:pt x="0" y="0"/>
                </a:moveTo>
                <a:lnTo>
                  <a:pt x="6055633" y="0"/>
                </a:lnTo>
                <a:lnTo>
                  <a:pt x="6055633" y="6373065"/>
                </a:lnTo>
                <a:lnTo>
                  <a:pt x="0" y="637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065" t="-18586" r="-88524" b="-105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 rot="-100148">
            <a:off x="4170801" y="932718"/>
            <a:ext cx="9191112" cy="81406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6106" dirty="0">
                <a:solidFill>
                  <a:srgbClr val="373636"/>
                </a:solidFill>
                <a:latin typeface="Norwester"/>
                <a:ea typeface="Norwester"/>
                <a:cs typeface="Norwester"/>
                <a:sym typeface="Norwester"/>
              </a:rPr>
              <a:t>HYPERPARAMETER TUNING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050080"/>
            <a:ext cx="3129143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2"/>
              </a:lnSpc>
            </a:pPr>
            <a:r>
              <a:rPr lang="en-US" sz="42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library used:</a:t>
            </a: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Hyperopt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07027"/>
            <a:ext cx="5954672" cy="2792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2"/>
              </a:lnSpc>
            </a:pPr>
            <a:r>
              <a:rPr lang="en-US" sz="42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mlflow integration:</a:t>
            </a: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Automated logging of each hyperparameter trial.</a:t>
            </a:r>
          </a:p>
          <a:p>
            <a:pPr algn="ctr">
              <a:lnSpc>
                <a:spcPts val="3387"/>
              </a:lnSpc>
            </a:pPr>
            <a:endParaRPr lang="en-US" sz="2799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604519" lvl="1" indent="-302260" algn="l">
              <a:lnSpc>
                <a:spcPts val="3387"/>
              </a:lnSpc>
              <a:buFont typeface="Arial"/>
              <a:buChar char="•"/>
            </a:pPr>
            <a:r>
              <a:rPr lang="en-US" sz="2799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Tracked best parameters and their metrics.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6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8387" y="1496451"/>
            <a:ext cx="6231093" cy="3894433"/>
          </a:xfrm>
          <a:custGeom>
            <a:avLst/>
            <a:gdLst/>
            <a:ahLst/>
            <a:cxnLst/>
            <a:rect l="l" t="t" r="r" b="b"/>
            <a:pathLst>
              <a:path w="6231093" h="3894433">
                <a:moveTo>
                  <a:pt x="0" y="0"/>
                </a:moveTo>
                <a:lnTo>
                  <a:pt x="6231093" y="0"/>
                </a:lnTo>
                <a:lnTo>
                  <a:pt x="6231093" y="3894433"/>
                </a:lnTo>
                <a:lnTo>
                  <a:pt x="0" y="389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56579" y="1496451"/>
            <a:ext cx="6231093" cy="3894433"/>
          </a:xfrm>
          <a:custGeom>
            <a:avLst/>
            <a:gdLst/>
            <a:ahLst/>
            <a:cxnLst/>
            <a:rect l="l" t="t" r="r" b="b"/>
            <a:pathLst>
              <a:path w="6231093" h="3894433">
                <a:moveTo>
                  <a:pt x="0" y="0"/>
                </a:moveTo>
                <a:lnTo>
                  <a:pt x="6231093" y="0"/>
                </a:lnTo>
                <a:lnTo>
                  <a:pt x="6231093" y="3894433"/>
                </a:lnTo>
                <a:lnTo>
                  <a:pt x="0" y="389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625371" y="5667228"/>
            <a:ext cx="6558163" cy="4098852"/>
          </a:xfrm>
          <a:custGeom>
            <a:avLst/>
            <a:gdLst/>
            <a:ahLst/>
            <a:cxnLst/>
            <a:rect l="l" t="t" r="r" b="b"/>
            <a:pathLst>
              <a:path w="6558163" h="4098852">
                <a:moveTo>
                  <a:pt x="0" y="0"/>
                </a:moveTo>
                <a:lnTo>
                  <a:pt x="6558163" y="0"/>
                </a:lnTo>
                <a:lnTo>
                  <a:pt x="6558163" y="4098852"/>
                </a:lnTo>
                <a:lnTo>
                  <a:pt x="0" y="4098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259</Words>
  <Application>Microsoft Office PowerPoint</Application>
  <PresentationFormat>Custom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</vt:lpstr>
      <vt:lpstr>Poppins Bold</vt:lpstr>
      <vt:lpstr>Poppins Medium</vt:lpstr>
      <vt:lpstr>Poppins Medium Italics</vt:lpstr>
      <vt:lpstr>Arial</vt:lpstr>
      <vt:lpstr>Calibri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Yellow Illustrative Managing Energy Presentation</dc:title>
  <cp:lastModifiedBy>AYAH KOUIDER</cp:lastModifiedBy>
  <cp:revision>2</cp:revision>
  <dcterms:created xsi:type="dcterms:W3CDTF">2006-08-16T00:00:00Z</dcterms:created>
  <dcterms:modified xsi:type="dcterms:W3CDTF">2025-04-27T18:25:49Z</dcterms:modified>
  <dc:identifier>DAGlcJsTtbg</dc:identifier>
</cp:coreProperties>
</file>